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handoutMasterIdLst>
    <p:handoutMasterId r:id="rId12"/>
  </p:handoutMasterIdLst>
  <p:sldIdLst>
    <p:sldId id="256" r:id="rId2"/>
    <p:sldId id="265" r:id="rId3"/>
    <p:sldId id="262" r:id="rId4"/>
    <p:sldId id="263" r:id="rId5"/>
    <p:sldId id="257" r:id="rId6"/>
    <p:sldId id="264" r:id="rId7"/>
    <p:sldId id="258" r:id="rId8"/>
    <p:sldId id="260" r:id="rId9"/>
    <p:sldId id="266"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clrMru>
    <a:srgbClr val="00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718" autoAdjust="0"/>
  </p:normalViewPr>
  <p:slideViewPr>
    <p:cSldViewPr snapToGrid="0" snapToObjects="1">
      <p:cViewPr varScale="1">
        <p:scale>
          <a:sx n="75" d="100"/>
          <a:sy n="75" d="100"/>
        </p:scale>
        <p:origin x="-372" y="-84"/>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59" d="100"/>
          <a:sy n="59" d="100"/>
        </p:scale>
        <p:origin x="-2508"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7E54ED9-9585-034A-8C9D-C8E3589A594B}" type="datetimeFigureOut">
              <a:rPr lang="en-US" smtClean="0"/>
              <a:pPr/>
              <a:t>3/8/2011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1C54097-12B0-DB4D-BE4B-A8616C28D2FD}" type="slidenum">
              <a:rPr lang="en-US" smtClean="0"/>
              <a:pPr/>
              <a:t>‹#›</a:t>
            </a:fld>
            <a:endParaRPr lang="en-US"/>
          </a:p>
        </p:txBody>
      </p:sp>
    </p:spTree>
    <p:extLst>
      <p:ext uri="{BB962C8B-B14F-4D97-AF65-F5344CB8AC3E}">
        <p14:creationId xmlns="" xmlns:p14="http://schemas.microsoft.com/office/powerpoint/2010/main" val="19997842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9858DE-5E3E-504A-834D-73012CCA4F4B}" type="datetimeFigureOut">
              <a:rPr lang="en-US" smtClean="0"/>
              <a:pPr/>
              <a:t>3/8/2011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5A153C-0C09-EC44-93F7-D9607AE56BA8}" type="slidenum">
              <a:rPr lang="en-US" smtClean="0"/>
              <a:pPr/>
              <a:t>‹#›</a:t>
            </a:fld>
            <a:endParaRPr lang="en-US"/>
          </a:p>
        </p:txBody>
      </p:sp>
    </p:spTree>
    <p:extLst>
      <p:ext uri="{BB962C8B-B14F-4D97-AF65-F5344CB8AC3E}">
        <p14:creationId xmlns="" xmlns:p14="http://schemas.microsoft.com/office/powerpoint/2010/main" val="220435138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5A153C-0C09-EC44-93F7-D9607AE56BA8}" type="slidenum">
              <a:rPr lang="en-US" smtClean="0"/>
              <a:pPr/>
              <a:t>1</a:t>
            </a:fld>
            <a:endParaRPr lang="en-US"/>
          </a:p>
        </p:txBody>
      </p:sp>
    </p:spTree>
    <p:extLst>
      <p:ext uri="{BB962C8B-B14F-4D97-AF65-F5344CB8AC3E}">
        <p14:creationId xmlns="" xmlns:p14="http://schemas.microsoft.com/office/powerpoint/2010/main" val="1918935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5A153C-0C09-EC44-93F7-D9607AE56BA8}" type="slidenum">
              <a:rPr lang="en-US" smtClean="0"/>
              <a:pPr/>
              <a:t>2</a:t>
            </a:fld>
            <a:endParaRPr lang="en-US"/>
          </a:p>
        </p:txBody>
      </p:sp>
    </p:spTree>
    <p:extLst>
      <p:ext uri="{BB962C8B-B14F-4D97-AF65-F5344CB8AC3E}">
        <p14:creationId xmlns="" xmlns:p14="http://schemas.microsoft.com/office/powerpoint/2010/main" val="998047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5550568"/>
            <a:ext cx="5486400" cy="2390274"/>
          </a:xfrm>
        </p:spPr>
        <p:txBody>
          <a:bodyPr/>
          <a:lstStyle/>
          <a:p>
            <a:endParaRPr lang="en-US" dirty="0" smtClean="0"/>
          </a:p>
          <a:p>
            <a:endParaRPr lang="en-US" dirty="0" smtClean="0"/>
          </a:p>
          <a:p>
            <a:r>
              <a:rPr lang="en-US" dirty="0" smtClean="0"/>
              <a:t>Andrew</a:t>
            </a:r>
            <a:r>
              <a:rPr lang="en-US" baseline="0" dirty="0" smtClean="0"/>
              <a:t> </a:t>
            </a:r>
            <a:r>
              <a:rPr lang="en-US" dirty="0" smtClean="0"/>
              <a:t>Jackson was born 1767</a:t>
            </a:r>
            <a:r>
              <a:rPr lang="en-US" baseline="0" dirty="0" smtClean="0"/>
              <a:t> in Waxhaw's South Carolina.</a:t>
            </a:r>
          </a:p>
          <a:p>
            <a:endParaRPr lang="en-US" dirty="0" smtClean="0"/>
          </a:p>
          <a:p>
            <a:r>
              <a:rPr lang="en-US" dirty="0" smtClean="0"/>
              <a:t>Jackson spent most of</a:t>
            </a:r>
            <a:r>
              <a:rPr lang="en-US" baseline="0" dirty="0" smtClean="0"/>
              <a:t> his life in the south.</a:t>
            </a:r>
          </a:p>
          <a:p>
            <a:endParaRPr lang="en-US" baseline="0" dirty="0" smtClean="0"/>
          </a:p>
          <a:p>
            <a:endParaRPr lang="en-US" baseline="0" dirty="0" smtClean="0"/>
          </a:p>
          <a:p>
            <a:r>
              <a:rPr lang="en-US" baseline="0" dirty="0" smtClean="0"/>
              <a:t>He served in the battle, the hanging rock at the age of thirteen.</a:t>
            </a:r>
          </a:p>
          <a:p>
            <a:endParaRPr lang="en-US" baseline="0" dirty="0" smtClean="0"/>
          </a:p>
          <a:p>
            <a:r>
              <a:rPr lang="en-US" sz="1200" dirty="0" smtClean="0"/>
              <a:t>Attended Law School in Salisbury NC</a:t>
            </a:r>
          </a:p>
          <a:p>
            <a:endParaRPr lang="en-US" sz="1200" dirty="0" smtClean="0"/>
          </a:p>
          <a:p>
            <a:r>
              <a:rPr lang="en-US" sz="1200" dirty="0" smtClean="0"/>
              <a:t>Married Rachael </a:t>
            </a:r>
            <a:r>
              <a:rPr lang="en-US" sz="1200" dirty="0" err="1" smtClean="0"/>
              <a:t>Donelson</a:t>
            </a:r>
            <a:r>
              <a:rPr lang="en-US" sz="1200" dirty="0" smtClean="0"/>
              <a:t> </a:t>
            </a:r>
            <a:r>
              <a:rPr lang="en-US" sz="1200" dirty="0" err="1" smtClean="0"/>
              <a:t>Robards</a:t>
            </a:r>
            <a:endParaRPr lang="en-US" sz="1200" dirty="0" smtClean="0"/>
          </a:p>
          <a:p>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Held Several Military Positions</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 </a:t>
            </a:r>
            <a:r>
              <a:rPr lang="en-US" sz="1200" dirty="0" smtClean="0"/>
              <a:t>Governed Florida Territory from 1821-1823</a:t>
            </a:r>
          </a:p>
          <a:p>
            <a:endParaRPr lang="en-US" dirty="0" smtClean="0"/>
          </a:p>
          <a:p>
            <a:r>
              <a:rPr lang="en-US" dirty="0" smtClean="0"/>
              <a:t>He</a:t>
            </a:r>
            <a:r>
              <a:rPr lang="en-US" baseline="0" dirty="0" smtClean="0"/>
              <a:t> served as the 7</a:t>
            </a:r>
            <a:r>
              <a:rPr lang="en-US" baseline="30000" dirty="0" smtClean="0"/>
              <a:t>th</a:t>
            </a:r>
            <a:r>
              <a:rPr lang="en-US" baseline="0" dirty="0" smtClean="0"/>
              <a:t> President of the US from 1829-1837 and was named one of the most influential presidents in US history.</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Died in Nashville Tennessee in 1845</a:t>
            </a:r>
          </a:p>
          <a:p>
            <a:endParaRPr lang="en-US" dirty="0" smtClean="0"/>
          </a:p>
        </p:txBody>
      </p:sp>
      <p:sp>
        <p:nvSpPr>
          <p:cNvPr id="4" name="Slide Number Placeholder 3"/>
          <p:cNvSpPr>
            <a:spLocks noGrp="1"/>
          </p:cNvSpPr>
          <p:nvPr>
            <p:ph type="sldNum" sz="quarter" idx="10"/>
          </p:nvPr>
        </p:nvSpPr>
        <p:spPr/>
        <p:txBody>
          <a:bodyPr/>
          <a:lstStyle/>
          <a:p>
            <a:fld id="{F15A153C-0C09-EC44-93F7-D9607AE56BA8}" type="slidenum">
              <a:rPr lang="en-US" smtClean="0"/>
              <a:pPr/>
              <a:t>3</a:t>
            </a:fld>
            <a:endParaRPr lang="en-US"/>
          </a:p>
        </p:txBody>
      </p:sp>
    </p:spTree>
    <p:extLst>
      <p:ext uri="{BB962C8B-B14F-4D97-AF65-F5344CB8AC3E}">
        <p14:creationId xmlns="" xmlns:p14="http://schemas.microsoft.com/office/powerpoint/2010/main" val="12158143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Good qualities</a:t>
            </a:r>
          </a:p>
          <a:p>
            <a:endParaRPr lang="en-US" sz="1200" dirty="0" smtClean="0">
              <a:solidFill>
                <a:srgbClr val="FF0000"/>
              </a:solidFill>
              <a:latin typeface="Comic Sans MS"/>
              <a:cs typeface="Comic Sans MS"/>
            </a:endParaRPr>
          </a:p>
          <a:p>
            <a:r>
              <a:rPr lang="en-US" sz="1200" dirty="0" smtClean="0">
                <a:solidFill>
                  <a:srgbClr val="FF0000"/>
                </a:solidFill>
                <a:latin typeface="Comic Sans MS"/>
                <a:cs typeface="Comic Sans MS"/>
              </a:rPr>
              <a:t>Supported the common citizen</a:t>
            </a:r>
          </a:p>
          <a:p>
            <a:endParaRPr lang="en-US" dirty="0" smtClean="0"/>
          </a:p>
          <a:p>
            <a:r>
              <a:rPr lang="en-US" baseline="0" dirty="0" smtClean="0"/>
              <a:t>Jackson was known as the peoples president</a:t>
            </a:r>
          </a:p>
          <a:p>
            <a:endParaRPr lang="en-US" sz="1200" dirty="0" smtClean="0">
              <a:solidFill>
                <a:srgbClr val="FF0000"/>
              </a:solidFill>
              <a:latin typeface="Comic Sans MS"/>
              <a:cs typeface="Comic Sans M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solidFill>
                  <a:srgbClr val="FF0000"/>
                </a:solidFill>
                <a:latin typeface="Comic Sans MS"/>
                <a:cs typeface="Comic Sans MS"/>
              </a:rPr>
              <a:t>Tough</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solidFill>
                <a:srgbClr val="FF0000"/>
              </a:solidFill>
              <a:latin typeface="Comic Sans MS"/>
              <a:cs typeface="Comic Sans M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Nick name was “Old Hickory” because he was as tough as a hickory stick. </a:t>
            </a:r>
          </a:p>
          <a:p>
            <a:endParaRPr lang="en-US" sz="1200" dirty="0" smtClean="0">
              <a:solidFill>
                <a:srgbClr val="FF0000"/>
              </a:solidFill>
              <a:latin typeface="Comic Sans MS"/>
              <a:cs typeface="Comic Sans MS"/>
            </a:endParaRPr>
          </a:p>
          <a:p>
            <a:r>
              <a:rPr lang="en-US" sz="1200" dirty="0" smtClean="0">
                <a:solidFill>
                  <a:srgbClr val="FF0000"/>
                </a:solidFill>
                <a:latin typeface="Comic Sans MS"/>
                <a:cs typeface="Comic Sans MS"/>
              </a:rPr>
              <a:t>Strong Leader</a:t>
            </a:r>
          </a:p>
          <a:p>
            <a:endParaRPr lang="en-US" baseline="0" dirty="0" smtClean="0"/>
          </a:p>
          <a:p>
            <a:r>
              <a:rPr lang="en-US" baseline="0" dirty="0" smtClean="0"/>
              <a:t>Never quit Even though the wealthy did not like him, he continued to force change in government</a:t>
            </a:r>
          </a:p>
          <a:p>
            <a:endParaRPr lang="en-US" baseline="0" dirty="0" smtClean="0"/>
          </a:p>
          <a:p>
            <a:r>
              <a:rPr lang="en-US" baseline="0" dirty="0" smtClean="0"/>
              <a:t>He had a Bold commitment to enforcing laws</a:t>
            </a:r>
          </a:p>
          <a:p>
            <a:endParaRPr lang="en-US" baseline="0" dirty="0" smtClean="0"/>
          </a:p>
          <a:p>
            <a:r>
              <a:rPr lang="en-US" baseline="0" dirty="0" smtClean="0"/>
              <a:t>And he Fought secession threats from the South </a:t>
            </a:r>
          </a:p>
          <a:p>
            <a:endParaRPr lang="en-US" baseline="0" dirty="0" smtClean="0"/>
          </a:p>
        </p:txBody>
      </p:sp>
      <p:sp>
        <p:nvSpPr>
          <p:cNvPr id="4" name="Slide Number Placeholder 3"/>
          <p:cNvSpPr>
            <a:spLocks noGrp="1"/>
          </p:cNvSpPr>
          <p:nvPr>
            <p:ph type="sldNum" sz="quarter" idx="10"/>
          </p:nvPr>
        </p:nvSpPr>
        <p:spPr/>
        <p:txBody>
          <a:bodyPr/>
          <a:lstStyle/>
          <a:p>
            <a:fld id="{F15A153C-0C09-EC44-93F7-D9607AE56BA8}" type="slidenum">
              <a:rPr lang="en-US" smtClean="0"/>
              <a:pPr/>
              <a:t>4</a:t>
            </a:fld>
            <a:endParaRPr lang="en-US"/>
          </a:p>
        </p:txBody>
      </p:sp>
    </p:spTree>
    <p:extLst>
      <p:ext uri="{BB962C8B-B14F-4D97-AF65-F5344CB8AC3E}">
        <p14:creationId xmlns="" xmlns:p14="http://schemas.microsoft.com/office/powerpoint/2010/main" val="36889905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Andrew </a:t>
            </a:r>
            <a:r>
              <a:rPr lang="en-US" dirty="0" err="1" smtClean="0"/>
              <a:t>jackson</a:t>
            </a:r>
            <a:r>
              <a:rPr lang="en-US" dirty="0" smtClean="0"/>
              <a:t> as a hero:</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Jackson was the leader in the battle of New Orleans, and defended the city.</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r>
              <a:rPr lang="en-US" baseline="0" dirty="0" smtClean="0"/>
              <a:t>After the march to New Orleans, 1000 miles in, he was told to go back with no pay by orders of the government.  He stuck by his men, carried wounded, and walked so wounded could ride the horses.</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Not a very wealthy man, Jackson grew using the</a:t>
            </a:r>
            <a:r>
              <a:rPr lang="en-US" baseline="0" dirty="0" smtClean="0"/>
              <a:t> guidelines from a</a:t>
            </a:r>
            <a:r>
              <a:rPr lang="en-US" dirty="0" smtClean="0"/>
              <a:t> Man of simple</a:t>
            </a:r>
            <a:r>
              <a:rPr lang="en-US" baseline="0" dirty="0" smtClean="0"/>
              <a:t> means.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endParaRPr lang="en-US" baseline="0" dirty="0" smtClean="0"/>
          </a:p>
          <a:p>
            <a:r>
              <a:rPr lang="en-US" baseline="0" dirty="0" smtClean="0"/>
              <a:t>Jackson got rid of the central bank. He moved money to local banks that </a:t>
            </a:r>
            <a:r>
              <a:rPr lang="en-US" baseline="0" dirty="0" err="1" smtClean="0"/>
              <a:t>lended</a:t>
            </a:r>
            <a:r>
              <a:rPr lang="en-US" baseline="0" dirty="0" smtClean="0"/>
              <a:t> money more freely to common citizens. This opened up economic spending, not only to the rich, but to the middle and lower class.</a:t>
            </a:r>
          </a:p>
          <a:p>
            <a:r>
              <a:rPr lang="en-US" baseline="0" dirty="0" smtClean="0"/>
              <a:t>Lower level farmers now had access to money with his reforms. He supported and recognized the farmers as the backbone of America.</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Secured land for citizens who wanted to farm</a:t>
            </a:r>
          </a:p>
          <a:p>
            <a:endParaRPr lang="en-US" dirty="0" smtClean="0"/>
          </a:p>
          <a:p>
            <a:r>
              <a:rPr lang="en-US" dirty="0" smtClean="0"/>
              <a:t>He stopped</a:t>
            </a:r>
            <a:r>
              <a:rPr lang="en-US" baseline="0" dirty="0" smtClean="0"/>
              <a:t> more </a:t>
            </a:r>
            <a:r>
              <a:rPr lang="en-US" baseline="0" dirty="0" err="1" smtClean="0"/>
              <a:t>legistlation</a:t>
            </a:r>
            <a:r>
              <a:rPr lang="en-US" baseline="0" dirty="0" smtClean="0"/>
              <a:t> bills than all presidents before him combined. In doing this, he planned to increase money flow in America.</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He is credited as the father of the modern presidency.</a:t>
            </a:r>
            <a:r>
              <a:rPr lang="en-US" dirty="0" smtClean="0"/>
              <a:t> He Fired</a:t>
            </a:r>
            <a:r>
              <a:rPr lang="en-US" baseline="0" dirty="0" smtClean="0"/>
              <a:t> many long term cabinet members and hired in many of his own supporters. This created a rotation of political leaders.</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He gave the role of president much more power </a:t>
            </a:r>
            <a:endParaRPr lang="en-US" dirty="0" smtClean="0"/>
          </a:p>
          <a:p>
            <a:r>
              <a:rPr lang="en-US" dirty="0" smtClean="0"/>
              <a:t>When Jackson closed down federal banks, it helped farmers and lower class members to use</a:t>
            </a:r>
            <a:r>
              <a:rPr lang="en-US" baseline="0" dirty="0" smtClean="0"/>
              <a:t> money from local banks.</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15A153C-0C09-EC44-93F7-D9607AE56BA8}" type="slidenum">
              <a:rPr lang="en-US" smtClean="0"/>
              <a:pPr/>
              <a:t>5</a:t>
            </a:fld>
            <a:endParaRPr lang="en-US"/>
          </a:p>
        </p:txBody>
      </p:sp>
    </p:spTree>
    <p:extLst>
      <p:ext uri="{BB962C8B-B14F-4D97-AF65-F5344CB8AC3E}">
        <p14:creationId xmlns="" xmlns:p14="http://schemas.microsoft.com/office/powerpoint/2010/main" val="39634938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baseline="0" dirty="0" smtClean="0"/>
              <a:t>He had a reputation for brawling.</a:t>
            </a:r>
          </a:p>
          <a:p>
            <a:endParaRPr lang="en-US" baseline="0" dirty="0" smtClean="0"/>
          </a:p>
          <a:p>
            <a:endParaRPr lang="en-US" dirty="0" smtClean="0"/>
          </a:p>
          <a:p>
            <a:r>
              <a:rPr lang="en-US" dirty="0" smtClean="0"/>
              <a:t>Brought patronage to</a:t>
            </a:r>
            <a:r>
              <a:rPr lang="en-US" baseline="0" dirty="0" smtClean="0"/>
              <a:t> the presidency (he hired many of his supporters as government officials)</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Owned Many Slaves even before he became president</a:t>
            </a:r>
            <a:endParaRPr lang="en-US" baseline="0" dirty="0" smtClean="0"/>
          </a:p>
          <a:p>
            <a:endParaRPr lang="en-US" dirty="0" smtClean="0"/>
          </a:p>
          <a:p>
            <a:r>
              <a:rPr lang="en-US" dirty="0" smtClean="0"/>
              <a:t>Display his wealth</a:t>
            </a:r>
            <a:r>
              <a:rPr lang="en-US" baseline="0" dirty="0" smtClean="0"/>
              <a:t> after his presidency </a:t>
            </a:r>
            <a:endParaRPr lang="en-US" dirty="0" smtClean="0"/>
          </a:p>
          <a:p>
            <a:r>
              <a:rPr lang="en-US" dirty="0" smtClean="0"/>
              <a:t>Acted more like a king than a president</a:t>
            </a:r>
          </a:p>
          <a:p>
            <a:r>
              <a:rPr lang="en-US" dirty="0" smtClean="0"/>
              <a:t>Took too many liberties with his position</a:t>
            </a:r>
          </a:p>
          <a:p>
            <a:endParaRPr lang="en-US" dirty="0"/>
          </a:p>
        </p:txBody>
      </p:sp>
      <p:sp>
        <p:nvSpPr>
          <p:cNvPr id="4" name="Slide Number Placeholder 3"/>
          <p:cNvSpPr>
            <a:spLocks noGrp="1"/>
          </p:cNvSpPr>
          <p:nvPr>
            <p:ph type="sldNum" sz="quarter" idx="10"/>
          </p:nvPr>
        </p:nvSpPr>
        <p:spPr/>
        <p:txBody>
          <a:bodyPr/>
          <a:lstStyle/>
          <a:p>
            <a:fld id="{F15A153C-0C09-EC44-93F7-D9607AE56BA8}" type="slidenum">
              <a:rPr lang="en-US" smtClean="0"/>
              <a:pPr/>
              <a:t>6</a:t>
            </a:fld>
            <a:endParaRPr lang="en-US"/>
          </a:p>
        </p:txBody>
      </p:sp>
    </p:spTree>
    <p:extLst>
      <p:ext uri="{BB962C8B-B14F-4D97-AF65-F5344CB8AC3E}">
        <p14:creationId xmlns="" xmlns:p14="http://schemas.microsoft.com/office/powerpoint/2010/main" val="36889905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r>
              <a:rPr lang="en-US" baseline="0" dirty="0" smtClean="0"/>
              <a:t>To the rich he was considered unfit for president because of his lack of knowledge and experience.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Caused 6 year economic depression after a period of severe inflation</a:t>
            </a:r>
          </a:p>
          <a:p>
            <a:endParaRPr lang="en-US" baseline="0" dirty="0" smtClean="0"/>
          </a:p>
          <a:p>
            <a:endParaRPr lang="en-US" baseline="0" dirty="0" smtClean="0"/>
          </a:p>
          <a:p>
            <a:r>
              <a:rPr lang="en-US" baseline="0" dirty="0" smtClean="0"/>
              <a:t>He also angered the rich by closing down the central bank and eliminating their ability to get loans to keep their businesses running.</a:t>
            </a:r>
          </a:p>
          <a:p>
            <a:endParaRPr lang="en-US" baseline="0" dirty="0" smtClean="0"/>
          </a:p>
          <a:p>
            <a:r>
              <a:rPr lang="en-US" baseline="0" dirty="0" smtClean="0"/>
              <a:t>During his presidency he forced the native Americans off their land which eventually lead to the “trail of tears” by the Indians. </a:t>
            </a:r>
          </a:p>
          <a:p>
            <a:endParaRPr lang="en-US" baseline="0" dirty="0" smtClean="0"/>
          </a:p>
          <a:p>
            <a:r>
              <a:rPr lang="en-US" baseline="0" dirty="0" smtClean="0"/>
              <a:t>This event is considered one of Jacksons most negative influences. </a:t>
            </a:r>
          </a:p>
          <a:p>
            <a:endParaRPr lang="en-US" baseline="0" dirty="0" smtClean="0"/>
          </a:p>
          <a:p>
            <a:r>
              <a:rPr lang="en-US" baseline="0" dirty="0" smtClean="0"/>
              <a:t>Due to Jacksons actions during this time many Indians lives where lost.</a:t>
            </a:r>
          </a:p>
          <a:p>
            <a:endParaRPr lang="en-US" baseline="0" dirty="0" smtClean="0"/>
          </a:p>
          <a:p>
            <a:r>
              <a:rPr lang="en-US" baseline="0" dirty="0" smtClean="0"/>
              <a:t>After term of presidency Jackson purchased 150 slaves to build his mansion.</a:t>
            </a:r>
          </a:p>
          <a:p>
            <a:endParaRPr lang="en-US" baseline="0" dirty="0" smtClean="0"/>
          </a:p>
          <a:p>
            <a:r>
              <a:rPr lang="en-US" baseline="0" dirty="0" smtClean="0"/>
              <a:t>That</a:t>
            </a:r>
            <a:r>
              <a:rPr lang="fr-FR" baseline="0" dirty="0" smtClean="0"/>
              <a:t> sounds like the opposite of the common man</a:t>
            </a:r>
            <a:r>
              <a:rPr lang="en-US" baseline="0" dirty="0" smtClean="0"/>
              <a:t>.</a:t>
            </a: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15A153C-0C09-EC44-93F7-D9607AE56BA8}" type="slidenum">
              <a:rPr lang="en-US" smtClean="0"/>
              <a:pPr/>
              <a:t>7</a:t>
            </a:fld>
            <a:endParaRPr lang="en-US"/>
          </a:p>
        </p:txBody>
      </p:sp>
    </p:spTree>
    <p:extLst>
      <p:ext uri="{BB962C8B-B14F-4D97-AF65-F5344CB8AC3E}">
        <p14:creationId xmlns="" xmlns:p14="http://schemas.microsoft.com/office/powerpoint/2010/main" val="38225646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Andrew Jacksons</a:t>
            </a:r>
            <a:r>
              <a:rPr lang="en-US" baseline="0" dirty="0" smtClean="0"/>
              <a:t> good qualities were much greater than his faults.</a:t>
            </a:r>
          </a:p>
          <a:p>
            <a:endParaRPr lang="en-US" baseline="0" dirty="0" smtClean="0"/>
          </a:p>
          <a:p>
            <a:r>
              <a:rPr lang="en-US" baseline="0" dirty="0" smtClean="0"/>
              <a:t>He used his power to make changes and pull the states closer to a union</a:t>
            </a:r>
          </a:p>
          <a:p>
            <a:endParaRPr lang="en-US" baseline="0" dirty="0" smtClean="0"/>
          </a:p>
          <a:p>
            <a:r>
              <a:rPr lang="en-US" baseline="0" dirty="0" smtClean="0"/>
              <a:t>His leadership in the  </a:t>
            </a:r>
            <a:r>
              <a:rPr lang="en-US" baseline="0" dirty="0" err="1" smtClean="0"/>
              <a:t>miltary</a:t>
            </a:r>
            <a:r>
              <a:rPr lang="en-US" baseline="0" dirty="0" smtClean="0"/>
              <a:t> was </a:t>
            </a:r>
            <a:r>
              <a:rPr lang="en-US" baseline="0" dirty="0" err="1" smtClean="0"/>
              <a:t>lengedary</a:t>
            </a:r>
            <a:r>
              <a:rPr lang="en-US" baseline="0" dirty="0" smtClean="0"/>
              <a:t> -  considered a national hero second to only George Washington</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Even with many faults, Andrew Jackson’s contributions to the economic, military and political development of the United States puts him in  an</a:t>
            </a:r>
            <a:r>
              <a:rPr lang="en-US" baseline="0" dirty="0" smtClean="0"/>
              <a:t> elite class of leader.</a:t>
            </a:r>
            <a:endParaRPr lang="en-US"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F15A153C-0C09-EC44-93F7-D9607AE56BA8}"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5A153C-0C09-EC44-93F7-D9607AE56BA8}" type="slidenum">
              <a:rPr lang="en-US" smtClean="0"/>
              <a:pPr/>
              <a:t>9</a:t>
            </a:fld>
            <a:endParaRPr lang="en-US"/>
          </a:p>
        </p:txBody>
      </p:sp>
    </p:spTree>
    <p:extLst>
      <p:ext uri="{BB962C8B-B14F-4D97-AF65-F5344CB8AC3E}">
        <p14:creationId xmlns="" xmlns:p14="http://schemas.microsoft.com/office/powerpoint/2010/main" val="38934453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5483E5E-2E0D-EF44-B197-5C18EBB39D5C}" type="datetimeFigureOut">
              <a:rPr lang="en-US" smtClean="0"/>
              <a:pPr/>
              <a:t>3/8/2011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4DD79F-8E0C-824A-837A-9A75C4971618}" type="slidenum">
              <a:rPr lang="en-US" smtClean="0"/>
              <a:pPr/>
              <a:t>‹#›</a:t>
            </a:fld>
            <a:endParaRPr lang="en-US"/>
          </a:p>
        </p:txBody>
      </p:sp>
    </p:spTree>
    <p:extLst>
      <p:ext uri="{BB962C8B-B14F-4D97-AF65-F5344CB8AC3E}">
        <p14:creationId xmlns="" xmlns:p14="http://schemas.microsoft.com/office/powerpoint/2010/main" val="36585971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483E5E-2E0D-EF44-B197-5C18EBB39D5C}" type="datetimeFigureOut">
              <a:rPr lang="en-US" smtClean="0"/>
              <a:pPr/>
              <a:t>3/8/2011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4DD79F-8E0C-824A-837A-9A75C4971618}" type="slidenum">
              <a:rPr lang="en-US" smtClean="0"/>
              <a:pPr/>
              <a:t>‹#›</a:t>
            </a:fld>
            <a:endParaRPr lang="en-US"/>
          </a:p>
        </p:txBody>
      </p:sp>
    </p:spTree>
    <p:extLst>
      <p:ext uri="{BB962C8B-B14F-4D97-AF65-F5344CB8AC3E}">
        <p14:creationId xmlns="" xmlns:p14="http://schemas.microsoft.com/office/powerpoint/2010/main" val="1914236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483E5E-2E0D-EF44-B197-5C18EBB39D5C}" type="datetimeFigureOut">
              <a:rPr lang="en-US" smtClean="0"/>
              <a:pPr/>
              <a:t>3/8/2011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4DD79F-8E0C-824A-837A-9A75C4971618}" type="slidenum">
              <a:rPr lang="en-US" smtClean="0"/>
              <a:pPr/>
              <a:t>‹#›</a:t>
            </a:fld>
            <a:endParaRPr lang="en-US"/>
          </a:p>
        </p:txBody>
      </p:sp>
    </p:spTree>
    <p:extLst>
      <p:ext uri="{BB962C8B-B14F-4D97-AF65-F5344CB8AC3E}">
        <p14:creationId xmlns="" xmlns:p14="http://schemas.microsoft.com/office/powerpoint/2010/main" val="2496412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483E5E-2E0D-EF44-B197-5C18EBB39D5C}" type="datetimeFigureOut">
              <a:rPr lang="en-US" smtClean="0"/>
              <a:pPr/>
              <a:t>3/8/2011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4DD79F-8E0C-824A-837A-9A75C4971618}" type="slidenum">
              <a:rPr lang="en-US" smtClean="0"/>
              <a:pPr/>
              <a:t>‹#›</a:t>
            </a:fld>
            <a:endParaRPr lang="en-US"/>
          </a:p>
        </p:txBody>
      </p:sp>
    </p:spTree>
    <p:extLst>
      <p:ext uri="{BB962C8B-B14F-4D97-AF65-F5344CB8AC3E}">
        <p14:creationId xmlns="" xmlns:p14="http://schemas.microsoft.com/office/powerpoint/2010/main" val="3321762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483E5E-2E0D-EF44-B197-5C18EBB39D5C}" type="datetimeFigureOut">
              <a:rPr lang="en-US" smtClean="0"/>
              <a:pPr/>
              <a:t>3/8/2011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4DD79F-8E0C-824A-837A-9A75C4971618}" type="slidenum">
              <a:rPr lang="en-US" smtClean="0"/>
              <a:pPr/>
              <a:t>‹#›</a:t>
            </a:fld>
            <a:endParaRPr lang="en-US"/>
          </a:p>
        </p:txBody>
      </p:sp>
    </p:spTree>
    <p:extLst>
      <p:ext uri="{BB962C8B-B14F-4D97-AF65-F5344CB8AC3E}">
        <p14:creationId xmlns="" xmlns:p14="http://schemas.microsoft.com/office/powerpoint/2010/main" val="578626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5483E5E-2E0D-EF44-B197-5C18EBB39D5C}" type="datetimeFigureOut">
              <a:rPr lang="en-US" smtClean="0"/>
              <a:pPr/>
              <a:t>3/8/2011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4DD79F-8E0C-824A-837A-9A75C4971618}" type="slidenum">
              <a:rPr lang="en-US" smtClean="0"/>
              <a:pPr/>
              <a:t>‹#›</a:t>
            </a:fld>
            <a:endParaRPr lang="en-US"/>
          </a:p>
        </p:txBody>
      </p:sp>
    </p:spTree>
    <p:extLst>
      <p:ext uri="{BB962C8B-B14F-4D97-AF65-F5344CB8AC3E}">
        <p14:creationId xmlns="" xmlns:p14="http://schemas.microsoft.com/office/powerpoint/2010/main" val="27626725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5483E5E-2E0D-EF44-B197-5C18EBB39D5C}" type="datetimeFigureOut">
              <a:rPr lang="en-US" smtClean="0"/>
              <a:pPr/>
              <a:t>3/8/2011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4DD79F-8E0C-824A-837A-9A75C4971618}" type="slidenum">
              <a:rPr lang="en-US" smtClean="0"/>
              <a:pPr/>
              <a:t>‹#›</a:t>
            </a:fld>
            <a:endParaRPr lang="en-US"/>
          </a:p>
        </p:txBody>
      </p:sp>
    </p:spTree>
    <p:extLst>
      <p:ext uri="{BB962C8B-B14F-4D97-AF65-F5344CB8AC3E}">
        <p14:creationId xmlns="" xmlns:p14="http://schemas.microsoft.com/office/powerpoint/2010/main" val="2803170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5483E5E-2E0D-EF44-B197-5C18EBB39D5C}" type="datetimeFigureOut">
              <a:rPr lang="en-US" smtClean="0"/>
              <a:pPr/>
              <a:t>3/8/2011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4DD79F-8E0C-824A-837A-9A75C4971618}" type="slidenum">
              <a:rPr lang="en-US" smtClean="0"/>
              <a:pPr/>
              <a:t>‹#›</a:t>
            </a:fld>
            <a:endParaRPr lang="en-US"/>
          </a:p>
        </p:txBody>
      </p:sp>
    </p:spTree>
    <p:extLst>
      <p:ext uri="{BB962C8B-B14F-4D97-AF65-F5344CB8AC3E}">
        <p14:creationId xmlns="" xmlns:p14="http://schemas.microsoft.com/office/powerpoint/2010/main" val="5118804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483E5E-2E0D-EF44-B197-5C18EBB39D5C}" type="datetimeFigureOut">
              <a:rPr lang="en-US" smtClean="0"/>
              <a:pPr/>
              <a:t>3/8/2011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4DD79F-8E0C-824A-837A-9A75C4971618}" type="slidenum">
              <a:rPr lang="en-US" smtClean="0"/>
              <a:pPr/>
              <a:t>‹#›</a:t>
            </a:fld>
            <a:endParaRPr lang="en-US"/>
          </a:p>
        </p:txBody>
      </p:sp>
    </p:spTree>
    <p:extLst>
      <p:ext uri="{BB962C8B-B14F-4D97-AF65-F5344CB8AC3E}">
        <p14:creationId xmlns="" xmlns:p14="http://schemas.microsoft.com/office/powerpoint/2010/main" val="9762606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483E5E-2E0D-EF44-B197-5C18EBB39D5C}" type="datetimeFigureOut">
              <a:rPr lang="en-US" smtClean="0"/>
              <a:pPr/>
              <a:t>3/8/2011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4DD79F-8E0C-824A-837A-9A75C4971618}" type="slidenum">
              <a:rPr lang="en-US" smtClean="0"/>
              <a:pPr/>
              <a:t>‹#›</a:t>
            </a:fld>
            <a:endParaRPr lang="en-US"/>
          </a:p>
        </p:txBody>
      </p:sp>
    </p:spTree>
    <p:extLst>
      <p:ext uri="{BB962C8B-B14F-4D97-AF65-F5344CB8AC3E}">
        <p14:creationId xmlns="" xmlns:p14="http://schemas.microsoft.com/office/powerpoint/2010/main" val="29086609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483E5E-2E0D-EF44-B197-5C18EBB39D5C}" type="datetimeFigureOut">
              <a:rPr lang="en-US" smtClean="0"/>
              <a:pPr/>
              <a:t>3/8/2011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4DD79F-8E0C-824A-837A-9A75C4971618}" type="slidenum">
              <a:rPr lang="en-US" smtClean="0"/>
              <a:pPr/>
              <a:t>‹#›</a:t>
            </a:fld>
            <a:endParaRPr lang="en-US"/>
          </a:p>
        </p:txBody>
      </p:sp>
    </p:spTree>
    <p:extLst>
      <p:ext uri="{BB962C8B-B14F-4D97-AF65-F5344CB8AC3E}">
        <p14:creationId xmlns="" xmlns:p14="http://schemas.microsoft.com/office/powerpoint/2010/main" val="3871452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483E5E-2E0D-EF44-B197-5C18EBB39D5C}" type="datetimeFigureOut">
              <a:rPr lang="en-US" smtClean="0"/>
              <a:pPr/>
              <a:t>3/8/2011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4DD79F-8E0C-824A-837A-9A75C4971618}" type="slidenum">
              <a:rPr lang="en-US" smtClean="0"/>
              <a:pPr/>
              <a:t>‹#›</a:t>
            </a:fld>
            <a:endParaRPr lang="en-US"/>
          </a:p>
        </p:txBody>
      </p:sp>
    </p:spTree>
    <p:extLst>
      <p:ext uri="{BB962C8B-B14F-4D97-AF65-F5344CB8AC3E}">
        <p14:creationId xmlns="" xmlns:p14="http://schemas.microsoft.com/office/powerpoint/2010/main" val="33344504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0" y="0"/>
            <a:ext cx="9143999" cy="6897499"/>
          </a:xfrm>
          <a:prstGeom prst="rect">
            <a:avLst/>
          </a:prstGeom>
        </p:spPr>
      </p:pic>
      <p:sp>
        <p:nvSpPr>
          <p:cNvPr id="2" name="Title 1"/>
          <p:cNvSpPr>
            <a:spLocks noGrp="1"/>
          </p:cNvSpPr>
          <p:nvPr>
            <p:ph type="ctrTitle"/>
          </p:nvPr>
        </p:nvSpPr>
        <p:spPr>
          <a:xfrm>
            <a:off x="825804" y="280290"/>
            <a:ext cx="7772400" cy="1470025"/>
          </a:xfrm>
        </p:spPr>
        <p:txBody>
          <a:bodyPr/>
          <a:lstStyle/>
          <a:p>
            <a:r>
              <a:rPr lang="en-US" dirty="0" smtClean="0">
                <a:latin typeface="Impact"/>
                <a:cs typeface="Impact"/>
              </a:rPr>
              <a:t>Andrew Jackson: Hero vs. Villain</a:t>
            </a:r>
            <a:endParaRPr lang="en-US" dirty="0">
              <a:latin typeface="Impact"/>
              <a:cs typeface="Impact"/>
            </a:endParaRPr>
          </a:p>
        </p:txBody>
      </p:sp>
      <p:sp>
        <p:nvSpPr>
          <p:cNvPr id="3" name="Subtitle 2"/>
          <p:cNvSpPr>
            <a:spLocks noGrp="1"/>
          </p:cNvSpPr>
          <p:nvPr>
            <p:ph type="subTitle" idx="1"/>
          </p:nvPr>
        </p:nvSpPr>
        <p:spPr>
          <a:xfrm>
            <a:off x="1195815" y="5973852"/>
            <a:ext cx="6400800" cy="884148"/>
          </a:xfrm>
        </p:spPr>
        <p:txBody>
          <a:bodyPr/>
          <a:lstStyle/>
          <a:p>
            <a:r>
              <a:rPr lang="en-US" dirty="0" smtClean="0">
                <a:solidFill>
                  <a:schemeClr val="tx1"/>
                </a:solidFill>
                <a:latin typeface="Impact"/>
                <a:cs typeface="Impact"/>
              </a:rPr>
              <a:t>By: Robby </a:t>
            </a:r>
            <a:r>
              <a:rPr lang="en-US" dirty="0" err="1" smtClean="0">
                <a:solidFill>
                  <a:schemeClr val="tx1"/>
                </a:solidFill>
                <a:latin typeface="Impact"/>
                <a:cs typeface="Impact"/>
              </a:rPr>
              <a:t>Costantino</a:t>
            </a:r>
            <a:endParaRPr lang="en-US" dirty="0">
              <a:solidFill>
                <a:schemeClr val="tx1"/>
              </a:solidFill>
              <a:latin typeface="Impact"/>
              <a:cs typeface="Impact"/>
            </a:endParaRPr>
          </a:p>
        </p:txBody>
      </p:sp>
    </p:spTree>
    <p:extLst>
      <p:ext uri="{BB962C8B-B14F-4D97-AF65-F5344CB8AC3E}">
        <p14:creationId xmlns="" xmlns:p14="http://schemas.microsoft.com/office/powerpoint/2010/main" val="14780344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oper Black"/>
                <a:cs typeface="Cooper Black"/>
              </a:rPr>
              <a:t>Objective</a:t>
            </a:r>
            <a:endParaRPr lang="en-US" dirty="0">
              <a:latin typeface="Cooper Black"/>
              <a:cs typeface="Cooper Black"/>
            </a:endParaRPr>
          </a:p>
        </p:txBody>
      </p:sp>
      <p:sp>
        <p:nvSpPr>
          <p:cNvPr id="3" name="Content Placeholder 2"/>
          <p:cNvSpPr>
            <a:spLocks noGrp="1"/>
          </p:cNvSpPr>
          <p:nvPr>
            <p:ph idx="1"/>
          </p:nvPr>
        </p:nvSpPr>
        <p:spPr/>
        <p:txBody>
          <a:bodyPr>
            <a:normAutofit/>
          </a:bodyPr>
          <a:lstStyle/>
          <a:p>
            <a:r>
              <a:rPr lang="en-US" sz="4000" dirty="0" smtClean="0">
                <a:latin typeface="Arial Black"/>
                <a:cs typeface="Arial Black"/>
              </a:rPr>
              <a:t>The student will be able to list three reasons why citizens of the United States did not </a:t>
            </a:r>
            <a:r>
              <a:rPr lang="en-US" sz="4000" dirty="0" smtClean="0">
                <a:latin typeface="Arial Black"/>
                <a:cs typeface="Arial Black"/>
              </a:rPr>
              <a:t>like Andrew </a:t>
            </a:r>
            <a:r>
              <a:rPr lang="en-US" sz="4000" dirty="0" smtClean="0">
                <a:latin typeface="Arial Black"/>
                <a:cs typeface="Arial Black"/>
              </a:rPr>
              <a:t>Jackson</a:t>
            </a:r>
            <a:endParaRPr lang="en-US" sz="4000" dirty="0">
              <a:latin typeface="Arial Black"/>
              <a:cs typeface="Arial Black"/>
            </a:endParaRPr>
          </a:p>
        </p:txBody>
      </p:sp>
    </p:spTree>
    <p:extLst>
      <p:ext uri="{BB962C8B-B14F-4D97-AF65-F5344CB8AC3E}">
        <p14:creationId xmlns="" xmlns:p14="http://schemas.microsoft.com/office/powerpoint/2010/main" val="35659740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712494" y="316844"/>
            <a:ext cx="5822476" cy="1880570"/>
          </a:xfrm>
          <a:prstGeom prst="rect">
            <a:avLst/>
          </a:prstGeom>
        </p:spPr>
      </p:pic>
      <p:sp>
        <p:nvSpPr>
          <p:cNvPr id="2" name="Title 1"/>
          <p:cNvSpPr>
            <a:spLocks noGrp="1"/>
          </p:cNvSpPr>
          <p:nvPr>
            <p:ph type="title"/>
          </p:nvPr>
        </p:nvSpPr>
        <p:spPr>
          <a:xfrm>
            <a:off x="326571" y="0"/>
            <a:ext cx="8229600" cy="1143000"/>
          </a:xfrm>
        </p:spPr>
        <p:txBody>
          <a:bodyPr>
            <a:normAutofit/>
          </a:bodyPr>
          <a:lstStyle/>
          <a:p>
            <a:r>
              <a:rPr lang="en-US" dirty="0" smtClean="0">
                <a:solidFill>
                  <a:srgbClr val="FF0000"/>
                </a:solidFill>
                <a:latin typeface="Impact"/>
                <a:cs typeface="Impact"/>
              </a:rPr>
              <a:t>Background</a:t>
            </a:r>
            <a:endParaRPr lang="en-US" dirty="0">
              <a:solidFill>
                <a:srgbClr val="FF0000"/>
              </a:solidFill>
              <a:latin typeface="Impact"/>
              <a:cs typeface="Impact"/>
            </a:endParaRPr>
          </a:p>
        </p:txBody>
      </p:sp>
      <p:pic>
        <p:nvPicPr>
          <p:cNvPr id="5" name="Content Placeholder 5"/>
          <p:cNvPicPr>
            <a:picLocks noChangeAspect="1"/>
          </p:cNvPicPr>
          <p:nvPr/>
        </p:nvPicPr>
        <p:blipFill rotWithShape="1">
          <a:blip r:embed="rId4"/>
          <a:srcRect l="51960"/>
          <a:stretch/>
        </p:blipFill>
        <p:spPr>
          <a:xfrm>
            <a:off x="1658814" y="1913023"/>
            <a:ext cx="7203950" cy="4708744"/>
          </a:xfrm>
          <a:prstGeom prst="rect">
            <a:avLst/>
          </a:prstGeom>
        </p:spPr>
      </p:pic>
      <p:sp>
        <p:nvSpPr>
          <p:cNvPr id="6" name="TextBox 5"/>
          <p:cNvSpPr txBox="1"/>
          <p:nvPr/>
        </p:nvSpPr>
        <p:spPr>
          <a:xfrm>
            <a:off x="131385" y="3440457"/>
            <a:ext cx="1803418" cy="646331"/>
          </a:xfrm>
          <a:prstGeom prst="rect">
            <a:avLst/>
          </a:prstGeom>
          <a:noFill/>
        </p:spPr>
        <p:txBody>
          <a:bodyPr wrap="square" rtlCol="0">
            <a:spAutoFit/>
          </a:bodyPr>
          <a:lstStyle/>
          <a:p>
            <a:r>
              <a:rPr lang="en-US" dirty="0" smtClean="0"/>
              <a:t>Places Andrew Jackson lived</a:t>
            </a:r>
            <a:endParaRPr lang="en-US" dirty="0"/>
          </a:p>
        </p:txBody>
      </p:sp>
      <p:sp>
        <p:nvSpPr>
          <p:cNvPr id="8" name="5-Point Star 7"/>
          <p:cNvSpPr/>
          <p:nvPr/>
        </p:nvSpPr>
        <p:spPr>
          <a:xfrm rot="10153836" flipV="1">
            <a:off x="5843773" y="5707613"/>
            <a:ext cx="465642" cy="186396"/>
          </a:xfrm>
          <a:prstGeom prst="star5">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9" name="5-Point Star 8"/>
          <p:cNvSpPr/>
          <p:nvPr/>
        </p:nvSpPr>
        <p:spPr>
          <a:xfrm rot="10153836" flipV="1">
            <a:off x="5883262" y="4128204"/>
            <a:ext cx="465642" cy="237114"/>
          </a:xfrm>
          <a:prstGeom prst="star5">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0" name="5-Point Star 9"/>
          <p:cNvSpPr/>
          <p:nvPr/>
        </p:nvSpPr>
        <p:spPr>
          <a:xfrm rot="10153836" flipV="1">
            <a:off x="5965523" y="4824077"/>
            <a:ext cx="465642" cy="237114"/>
          </a:xfrm>
          <a:prstGeom prst="star5">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1" name="5-Point Star 10"/>
          <p:cNvSpPr/>
          <p:nvPr/>
        </p:nvSpPr>
        <p:spPr>
          <a:xfrm rot="10153836" flipV="1">
            <a:off x="6467270" y="4413848"/>
            <a:ext cx="465642" cy="237114"/>
          </a:xfrm>
          <a:prstGeom prst="star5">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2" name="5-Point Star 11"/>
          <p:cNvSpPr/>
          <p:nvPr/>
        </p:nvSpPr>
        <p:spPr>
          <a:xfrm rot="10153836" flipV="1">
            <a:off x="3744439" y="4556317"/>
            <a:ext cx="426699" cy="216348"/>
          </a:xfrm>
          <a:prstGeom prst="star5">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3" name="5-Point Star 12"/>
          <p:cNvSpPr/>
          <p:nvPr/>
        </p:nvSpPr>
        <p:spPr>
          <a:xfrm rot="10153836" flipV="1">
            <a:off x="3741388" y="4880581"/>
            <a:ext cx="465642" cy="237114"/>
          </a:xfrm>
          <a:prstGeom prst="star5">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4" name="5-Point Star 13"/>
          <p:cNvSpPr/>
          <p:nvPr/>
        </p:nvSpPr>
        <p:spPr>
          <a:xfrm rot="10153836" flipV="1">
            <a:off x="5354149" y="5200528"/>
            <a:ext cx="465642" cy="237114"/>
          </a:xfrm>
          <a:prstGeom prst="star5">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5" name="5-Point Star 14"/>
          <p:cNvSpPr/>
          <p:nvPr/>
        </p:nvSpPr>
        <p:spPr>
          <a:xfrm rot="10800000" flipV="1">
            <a:off x="540964" y="4253175"/>
            <a:ext cx="564881" cy="344559"/>
          </a:xfrm>
          <a:prstGeom prst="star5">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6" name="TextBox 15"/>
          <p:cNvSpPr txBox="1"/>
          <p:nvPr/>
        </p:nvSpPr>
        <p:spPr>
          <a:xfrm>
            <a:off x="6752752" y="4782660"/>
            <a:ext cx="2110011" cy="1754327"/>
          </a:xfrm>
          <a:prstGeom prst="rect">
            <a:avLst/>
          </a:prstGeom>
          <a:solidFill>
            <a:schemeClr val="bg2">
              <a:lumMod val="50000"/>
            </a:schemeClr>
          </a:solidFill>
        </p:spPr>
        <p:txBody>
          <a:bodyPr wrap="square" rtlCol="0">
            <a:spAutoFit/>
          </a:bodyPr>
          <a:lstStyle/>
          <a:p>
            <a:r>
              <a:rPr lang="en-US" dirty="0" smtClean="0"/>
              <a:t>  </a:t>
            </a:r>
          </a:p>
          <a:p>
            <a:endParaRPr lang="en-US" dirty="0"/>
          </a:p>
          <a:p>
            <a:endParaRPr lang="en-US" dirty="0" smtClean="0"/>
          </a:p>
          <a:p>
            <a:endParaRPr lang="en-US" dirty="0"/>
          </a:p>
          <a:p>
            <a:endParaRPr lang="en-US" dirty="0" smtClean="0"/>
          </a:p>
          <a:p>
            <a:endParaRPr lang="en-US" dirty="0"/>
          </a:p>
        </p:txBody>
      </p:sp>
    </p:spTree>
    <p:extLst>
      <p:ext uri="{BB962C8B-B14F-4D97-AF65-F5344CB8AC3E}">
        <p14:creationId xmlns="" xmlns:p14="http://schemas.microsoft.com/office/powerpoint/2010/main" val="18926584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0000"/>
                </a:solidFill>
                <a:latin typeface="Gill Sans MT"/>
                <a:cs typeface="Gill Sans MT"/>
              </a:rPr>
              <a:t>Qualities of a hero</a:t>
            </a:r>
            <a:endParaRPr lang="en-US" dirty="0">
              <a:solidFill>
                <a:srgbClr val="FF0000"/>
              </a:solidFill>
              <a:latin typeface="Gill Sans MT"/>
              <a:cs typeface="Gill Sans MT"/>
            </a:endParaRPr>
          </a:p>
        </p:txBody>
      </p:sp>
      <p:sp>
        <p:nvSpPr>
          <p:cNvPr id="3" name="Content Placeholder 2"/>
          <p:cNvSpPr>
            <a:spLocks noGrp="1"/>
          </p:cNvSpPr>
          <p:nvPr>
            <p:ph idx="1"/>
          </p:nvPr>
        </p:nvSpPr>
        <p:spPr/>
        <p:txBody>
          <a:bodyPr/>
          <a:lstStyle/>
          <a:p>
            <a:pPr marL="0" indent="0">
              <a:buNone/>
            </a:pPr>
            <a:endParaRPr lang="en-US" dirty="0" smtClean="0"/>
          </a:p>
          <a:p>
            <a:endParaRPr lang="en-US" dirty="0"/>
          </a:p>
        </p:txBody>
      </p:sp>
      <p:sp>
        <p:nvSpPr>
          <p:cNvPr id="6" name="Content Placeholder 2"/>
          <p:cNvSpPr txBox="1">
            <a:spLocks/>
          </p:cNvSpPr>
          <p:nvPr/>
        </p:nvSpPr>
        <p:spPr>
          <a:xfrm>
            <a:off x="3027425" y="6065487"/>
            <a:ext cx="3323070" cy="620465"/>
          </a:xfrm>
          <a:prstGeom prst="rect">
            <a:avLst/>
          </a:prstGeom>
        </p:spPr>
        <p:txBody>
          <a:bodyPr vert="horz" lIns="91440" tIns="45720" rIns="91440" bIns="45720" rtlCol="0">
            <a:normAutofit fontScale="925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800" dirty="0" smtClean="0"/>
              <a:t>Battle of New Orleans</a:t>
            </a:r>
            <a:endParaRPr lang="en-US" dirty="0"/>
          </a:p>
        </p:txBody>
      </p:sp>
      <p:pic>
        <p:nvPicPr>
          <p:cNvPr id="7" name="Picture 6"/>
          <p:cNvPicPr>
            <a:picLocks noChangeAspect="1"/>
          </p:cNvPicPr>
          <p:nvPr/>
        </p:nvPicPr>
        <p:blipFill>
          <a:blip r:embed="rId3"/>
          <a:stretch>
            <a:fillRect/>
          </a:stretch>
        </p:blipFill>
        <p:spPr>
          <a:xfrm>
            <a:off x="114168" y="1417638"/>
            <a:ext cx="4566648" cy="4433837"/>
          </a:xfrm>
          <a:prstGeom prst="rect">
            <a:avLst/>
          </a:prstGeom>
        </p:spPr>
      </p:pic>
      <p:pic>
        <p:nvPicPr>
          <p:cNvPr id="8" name="Picture 7"/>
          <p:cNvPicPr>
            <a:picLocks noChangeAspect="1"/>
          </p:cNvPicPr>
          <p:nvPr/>
        </p:nvPicPr>
        <p:blipFill>
          <a:blip r:embed="rId4"/>
          <a:stretch>
            <a:fillRect/>
          </a:stretch>
        </p:blipFill>
        <p:spPr>
          <a:xfrm>
            <a:off x="4760005" y="1417639"/>
            <a:ext cx="4136744" cy="4433836"/>
          </a:xfrm>
          <a:prstGeom prst="rect">
            <a:avLst/>
          </a:prstGeom>
        </p:spPr>
      </p:pic>
    </p:spTree>
    <p:extLst>
      <p:ext uri="{BB962C8B-B14F-4D97-AF65-F5344CB8AC3E}">
        <p14:creationId xmlns="" xmlns:p14="http://schemas.microsoft.com/office/powerpoint/2010/main" val="7607691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0059"/>
            <a:ext cx="8229600" cy="1038103"/>
          </a:xfrm>
        </p:spPr>
        <p:txBody>
          <a:bodyPr/>
          <a:lstStyle/>
          <a:p>
            <a:r>
              <a:rPr lang="en-US" dirty="0" smtClean="0"/>
              <a:t>Hero</a:t>
            </a:r>
            <a:endParaRPr lang="en-US" dirty="0"/>
          </a:p>
        </p:txBody>
      </p:sp>
      <p:sp>
        <p:nvSpPr>
          <p:cNvPr id="4" name="Content Placeholder 2"/>
          <p:cNvSpPr txBox="1">
            <a:spLocks/>
          </p:cNvSpPr>
          <p:nvPr/>
        </p:nvSpPr>
        <p:spPr>
          <a:xfrm>
            <a:off x="0" y="1144633"/>
            <a:ext cx="5045838" cy="783995"/>
          </a:xfrm>
          <a:prstGeom prst="rect">
            <a:avLst/>
          </a:prstGeom>
        </p:spPr>
        <p:txBody>
          <a:bodyPr vert="horz" lIns="91440" tIns="45720" rIns="91440" bIns="45720" rtlCol="0">
            <a:normAutofit/>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9" name="Picture 8"/>
          <p:cNvPicPr>
            <a:picLocks noChangeAspect="1"/>
          </p:cNvPicPr>
          <p:nvPr/>
        </p:nvPicPr>
        <p:blipFill>
          <a:blip r:embed="rId3"/>
          <a:stretch>
            <a:fillRect/>
          </a:stretch>
        </p:blipFill>
        <p:spPr>
          <a:xfrm>
            <a:off x="5045838" y="2553479"/>
            <a:ext cx="3759200" cy="3759200"/>
          </a:xfrm>
          <a:prstGeom prst="rect">
            <a:avLst/>
          </a:prstGeom>
        </p:spPr>
      </p:pic>
      <p:pic>
        <p:nvPicPr>
          <p:cNvPr id="11" name="Picture 10"/>
          <p:cNvPicPr>
            <a:picLocks noChangeAspect="1"/>
          </p:cNvPicPr>
          <p:nvPr/>
        </p:nvPicPr>
        <p:blipFill>
          <a:blip r:embed="rId4"/>
          <a:stretch>
            <a:fillRect/>
          </a:stretch>
        </p:blipFill>
        <p:spPr>
          <a:xfrm>
            <a:off x="457200" y="1269933"/>
            <a:ext cx="3909658" cy="3524423"/>
          </a:xfrm>
          <a:prstGeom prst="rect">
            <a:avLst/>
          </a:prstGeom>
        </p:spPr>
      </p:pic>
      <p:sp>
        <p:nvSpPr>
          <p:cNvPr id="12" name="TextBox 11"/>
          <p:cNvSpPr txBox="1"/>
          <p:nvPr/>
        </p:nvSpPr>
        <p:spPr>
          <a:xfrm>
            <a:off x="884788" y="5122543"/>
            <a:ext cx="2668635" cy="1200328"/>
          </a:xfrm>
          <a:prstGeom prst="rect">
            <a:avLst/>
          </a:prstGeom>
          <a:noFill/>
        </p:spPr>
        <p:txBody>
          <a:bodyPr wrap="square" rtlCol="0">
            <a:spAutoFit/>
          </a:bodyPr>
          <a:lstStyle/>
          <a:p>
            <a:r>
              <a:rPr lang="en-US" sz="2400" dirty="0" smtClean="0"/>
              <a:t>The “Peoples President” at the White House</a:t>
            </a:r>
            <a:endParaRPr lang="en-US" sz="2400" dirty="0"/>
          </a:p>
        </p:txBody>
      </p:sp>
    </p:spTree>
    <p:extLst>
      <p:ext uri="{BB962C8B-B14F-4D97-AF65-F5344CB8AC3E}">
        <p14:creationId xmlns="" xmlns:p14="http://schemas.microsoft.com/office/powerpoint/2010/main" val="42690510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Signs Of A Villain</a:t>
            </a:r>
            <a:endParaRPr lang="en-US" dirty="0"/>
          </a:p>
        </p:txBody>
      </p:sp>
      <p:sp>
        <p:nvSpPr>
          <p:cNvPr id="8" name="TextBox 7"/>
          <p:cNvSpPr txBox="1"/>
          <p:nvPr/>
        </p:nvSpPr>
        <p:spPr>
          <a:xfrm>
            <a:off x="4852063" y="1835922"/>
            <a:ext cx="3196654" cy="523220"/>
          </a:xfrm>
          <a:prstGeom prst="rect">
            <a:avLst/>
          </a:prstGeom>
          <a:noFill/>
        </p:spPr>
        <p:txBody>
          <a:bodyPr wrap="square" rtlCol="0">
            <a:spAutoFit/>
          </a:bodyPr>
          <a:lstStyle/>
          <a:p>
            <a:r>
              <a:rPr lang="en-US" sz="2800" dirty="0" smtClean="0"/>
              <a:t>Abused Of Power </a:t>
            </a:r>
            <a:endParaRPr lang="en-US" sz="2800" dirty="0"/>
          </a:p>
        </p:txBody>
      </p:sp>
      <p:pic>
        <p:nvPicPr>
          <p:cNvPr id="9" name="Picture 8"/>
          <p:cNvPicPr>
            <a:picLocks noChangeAspect="1"/>
          </p:cNvPicPr>
          <p:nvPr/>
        </p:nvPicPr>
        <p:blipFill>
          <a:blip r:embed="rId3"/>
          <a:stretch>
            <a:fillRect/>
          </a:stretch>
        </p:blipFill>
        <p:spPr>
          <a:xfrm>
            <a:off x="196283" y="1417638"/>
            <a:ext cx="4240497" cy="4045653"/>
          </a:xfrm>
          <a:prstGeom prst="rect">
            <a:avLst/>
          </a:prstGeom>
        </p:spPr>
      </p:pic>
      <p:pic>
        <p:nvPicPr>
          <p:cNvPr id="10" name="Picture 9"/>
          <p:cNvPicPr>
            <a:picLocks noChangeAspect="1"/>
          </p:cNvPicPr>
          <p:nvPr/>
        </p:nvPicPr>
        <p:blipFill>
          <a:blip r:embed="rId4"/>
          <a:stretch>
            <a:fillRect/>
          </a:stretch>
        </p:blipFill>
        <p:spPr>
          <a:xfrm>
            <a:off x="4852063" y="2711095"/>
            <a:ext cx="3724674" cy="3595768"/>
          </a:xfrm>
          <a:prstGeom prst="rect">
            <a:avLst/>
          </a:prstGeom>
        </p:spPr>
      </p:pic>
    </p:spTree>
    <p:extLst>
      <p:ext uri="{BB962C8B-B14F-4D97-AF65-F5344CB8AC3E}">
        <p14:creationId xmlns="" xmlns:p14="http://schemas.microsoft.com/office/powerpoint/2010/main" val="7607691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0" y="2678405"/>
            <a:ext cx="4169782" cy="4004257"/>
          </a:xfrm>
          <a:prstGeom prst="rect">
            <a:avLst/>
          </a:prstGeom>
        </p:spPr>
      </p:pic>
      <p:sp>
        <p:nvSpPr>
          <p:cNvPr id="2" name="Title 1"/>
          <p:cNvSpPr>
            <a:spLocks noGrp="1"/>
          </p:cNvSpPr>
          <p:nvPr>
            <p:ph type="title"/>
          </p:nvPr>
        </p:nvSpPr>
        <p:spPr>
          <a:xfrm>
            <a:off x="457200" y="51787"/>
            <a:ext cx="8229600" cy="1446449"/>
          </a:xfrm>
        </p:spPr>
        <p:txBody>
          <a:bodyPr/>
          <a:lstStyle/>
          <a:p>
            <a:r>
              <a:rPr lang="en-US" dirty="0" smtClean="0">
                <a:solidFill>
                  <a:srgbClr val="000000"/>
                </a:solidFill>
                <a:latin typeface="Cooper Black"/>
                <a:cs typeface="Cooper Black"/>
              </a:rPr>
              <a:t>Villain</a:t>
            </a:r>
            <a:endParaRPr lang="en-US" dirty="0">
              <a:solidFill>
                <a:srgbClr val="000000"/>
              </a:solidFill>
              <a:latin typeface="Cooper Black"/>
              <a:cs typeface="Cooper Black"/>
            </a:endParaRPr>
          </a:p>
        </p:txBody>
      </p:sp>
      <p:sp>
        <p:nvSpPr>
          <p:cNvPr id="3" name="Content Placeholder 2"/>
          <p:cNvSpPr>
            <a:spLocks noGrp="1"/>
          </p:cNvSpPr>
          <p:nvPr>
            <p:ph idx="1"/>
          </p:nvPr>
        </p:nvSpPr>
        <p:spPr>
          <a:xfrm>
            <a:off x="457200" y="1180169"/>
            <a:ext cx="8046720" cy="2174966"/>
          </a:xfrm>
        </p:spPr>
        <p:txBody>
          <a:bodyPr>
            <a:normAutofit/>
          </a:bodyPr>
          <a:lstStyle/>
          <a:p>
            <a:endParaRPr lang="en-US" sz="2000" dirty="0" smtClean="0"/>
          </a:p>
          <a:p>
            <a:endParaRPr lang="en-US" sz="2000" dirty="0" smtClean="0"/>
          </a:p>
          <a:p>
            <a:endParaRPr lang="en-US" sz="2000" dirty="0" smtClean="0"/>
          </a:p>
          <a:p>
            <a:endParaRPr lang="en-US" dirty="0" smtClean="0"/>
          </a:p>
          <a:p>
            <a:endParaRPr lang="en-US" dirty="0" smtClean="0"/>
          </a:p>
          <a:p>
            <a:pPr marL="0" indent="0">
              <a:buNone/>
            </a:pPr>
            <a:endParaRPr lang="en-US" dirty="0" smtClean="0"/>
          </a:p>
        </p:txBody>
      </p:sp>
      <p:pic>
        <p:nvPicPr>
          <p:cNvPr id="5" name="Content Placeholder 4"/>
          <p:cNvPicPr>
            <a:picLocks noChangeAspect="1"/>
          </p:cNvPicPr>
          <p:nvPr/>
        </p:nvPicPr>
        <p:blipFill>
          <a:blip r:embed="rId4"/>
          <a:srcRect t="12644" b="12644"/>
          <a:stretch>
            <a:fillRect/>
          </a:stretch>
        </p:blipFill>
        <p:spPr>
          <a:xfrm>
            <a:off x="4460050" y="2678406"/>
            <a:ext cx="4683950" cy="4004257"/>
          </a:xfrm>
          <a:prstGeom prst="rect">
            <a:avLst/>
          </a:prstGeom>
        </p:spPr>
      </p:pic>
      <p:sp>
        <p:nvSpPr>
          <p:cNvPr id="8" name="TextBox 7"/>
          <p:cNvSpPr txBox="1"/>
          <p:nvPr/>
        </p:nvSpPr>
        <p:spPr>
          <a:xfrm>
            <a:off x="1098850" y="1626445"/>
            <a:ext cx="6122163" cy="523220"/>
          </a:xfrm>
          <a:prstGeom prst="rect">
            <a:avLst/>
          </a:prstGeom>
          <a:noFill/>
        </p:spPr>
        <p:txBody>
          <a:bodyPr wrap="square" rtlCol="0">
            <a:spAutoFit/>
          </a:bodyPr>
          <a:lstStyle/>
          <a:p>
            <a:r>
              <a:rPr lang="en-US" sz="2400" dirty="0" smtClean="0"/>
              <a:t>Forced </a:t>
            </a:r>
            <a:r>
              <a:rPr lang="en-US" sz="2800" dirty="0" smtClean="0"/>
              <a:t>Native</a:t>
            </a:r>
            <a:r>
              <a:rPr lang="en-US" sz="2400" dirty="0" smtClean="0"/>
              <a:t> Americans Off of Their Land</a:t>
            </a:r>
            <a:endParaRPr lang="en-US" sz="2400" dirty="0"/>
          </a:p>
        </p:txBody>
      </p:sp>
    </p:spTree>
    <p:extLst>
      <p:ext uri="{BB962C8B-B14F-4D97-AF65-F5344CB8AC3E}">
        <p14:creationId xmlns="" xmlns:p14="http://schemas.microsoft.com/office/powerpoint/2010/main" val="25452055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fontScale="85000" lnSpcReduction="20000"/>
          </a:bodyPr>
          <a:lstStyle/>
          <a:p>
            <a:endParaRPr lang="en-US" dirty="0" smtClean="0"/>
          </a:p>
          <a:p>
            <a:r>
              <a:rPr lang="en-US" dirty="0" smtClean="0"/>
              <a:t>Abused his powers</a:t>
            </a:r>
          </a:p>
          <a:p>
            <a:r>
              <a:rPr lang="en-US" dirty="0" smtClean="0"/>
              <a:t>Supported slavery</a:t>
            </a:r>
          </a:p>
          <a:p>
            <a:r>
              <a:rPr lang="en-US" dirty="0" smtClean="0"/>
              <a:t>Took land from the native American</a:t>
            </a:r>
          </a:p>
          <a:p>
            <a:endParaRPr lang="en-US" dirty="0"/>
          </a:p>
          <a:p>
            <a:r>
              <a:rPr lang="en-US" dirty="0" smtClean="0"/>
              <a:t>His Qualities as a Hero outweigh his faults</a:t>
            </a:r>
          </a:p>
          <a:p>
            <a:endParaRPr lang="en-US" dirty="0"/>
          </a:p>
          <a:p>
            <a:endParaRPr lang="en-US" dirty="0" smtClean="0"/>
          </a:p>
          <a:p>
            <a:endParaRPr lang="en-US" dirty="0" smtClean="0"/>
          </a:p>
          <a:p>
            <a:pPr>
              <a:buNone/>
            </a:pPr>
            <a:r>
              <a:rPr lang="en-US" dirty="0" smtClean="0"/>
              <a:t>                 </a:t>
            </a:r>
            <a:endParaRPr lang="en-US" dirty="0"/>
          </a:p>
        </p:txBody>
      </p:sp>
    </p:spTree>
    <p:extLst>
      <p:ext uri="{BB962C8B-B14F-4D97-AF65-F5344CB8AC3E}">
        <p14:creationId xmlns="" xmlns:p14="http://schemas.microsoft.com/office/powerpoint/2010/main" val="27693344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Theme </a:t>
            </a:r>
            <a:endParaRPr lang="en-US" dirty="0"/>
          </a:p>
        </p:txBody>
      </p:sp>
      <p:sp>
        <p:nvSpPr>
          <p:cNvPr id="3" name="Content Placeholder 2"/>
          <p:cNvSpPr>
            <a:spLocks noGrp="1"/>
          </p:cNvSpPr>
          <p:nvPr>
            <p:ph idx="1"/>
          </p:nvPr>
        </p:nvSpPr>
        <p:spPr/>
        <p:txBody>
          <a:bodyPr/>
          <a:lstStyle/>
          <a:p>
            <a:pPr marL="0" indent="0">
              <a:buNone/>
            </a:pPr>
            <a:r>
              <a:rPr lang="en-US" dirty="0" smtClean="0"/>
              <a:t>My topic relates to the theme challenges because Andrew Jackson  had to get his point across when all the citizens hated him. </a:t>
            </a:r>
            <a:endParaRPr lang="en-US" dirty="0"/>
          </a:p>
        </p:txBody>
      </p:sp>
    </p:spTree>
    <p:extLst>
      <p:ext uri="{BB962C8B-B14F-4D97-AF65-F5344CB8AC3E}">
        <p14:creationId xmlns="" xmlns:p14="http://schemas.microsoft.com/office/powerpoint/2010/main" val="311699732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1664</TotalTime>
  <Words>775</Words>
  <Application>Microsoft Office PowerPoint</Application>
  <PresentationFormat>On-screen Show (4:3)</PresentationFormat>
  <Paragraphs>139</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Andrew Jackson: Hero vs. Villain</vt:lpstr>
      <vt:lpstr>Objective</vt:lpstr>
      <vt:lpstr>Background</vt:lpstr>
      <vt:lpstr>Qualities of a hero</vt:lpstr>
      <vt:lpstr>Hero</vt:lpstr>
      <vt:lpstr>Signs Of A Villain</vt:lpstr>
      <vt:lpstr>Villain</vt:lpstr>
      <vt:lpstr>Conclusion</vt:lpstr>
      <vt:lpstr>Theme </vt:lpstr>
    </vt:vector>
  </TitlesOfParts>
  <Company>CostaSun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Andrew Jackson: Hero vs. Villain</dc:title>
  <dc:creator>JOHN COSTANTINO</dc:creator>
  <cp:lastModifiedBy>+</cp:lastModifiedBy>
  <cp:revision>66</cp:revision>
  <cp:lastPrinted>2011-03-08T11:54:53Z</cp:lastPrinted>
  <dcterms:created xsi:type="dcterms:W3CDTF">2011-02-21T20:08:20Z</dcterms:created>
  <dcterms:modified xsi:type="dcterms:W3CDTF">2011-03-08T16:52:31Z</dcterms:modified>
</cp:coreProperties>
</file>